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3"/>
  </p:notesMasterIdLst>
  <p:handoutMasterIdLst>
    <p:handoutMasterId r:id="rId14"/>
  </p:handoutMasterIdLst>
  <p:sldIdLst>
    <p:sldId id="1942" r:id="rId5"/>
    <p:sldId id="1877" r:id="rId6"/>
    <p:sldId id="1878" r:id="rId7"/>
    <p:sldId id="1943" r:id="rId8"/>
    <p:sldId id="1944" r:id="rId9"/>
    <p:sldId id="1940" r:id="rId10"/>
    <p:sldId id="1939" r:id="rId11"/>
    <p:sldId id="1945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71"/>
    <a:srgbClr val="FF7676"/>
    <a:srgbClr val="6A1F60"/>
    <a:srgbClr val="CA4F67"/>
    <a:srgbClr val="0796D0"/>
    <a:srgbClr val="C60B68"/>
    <a:srgbClr val="F7D6D6"/>
    <a:srgbClr val="A69AC7"/>
    <a:srgbClr val="EACAD0"/>
    <a:srgbClr val="C50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42"/>
  </p:normalViewPr>
  <p:slideViewPr>
    <p:cSldViewPr snapToGrid="0">
      <p:cViewPr varScale="1">
        <p:scale>
          <a:sx n="77" d="100"/>
          <a:sy n="77" d="100"/>
        </p:scale>
        <p:origin x="232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B49AAF-304F-8E07-57C7-8DCF87528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775AE03-A665-AAC6-4668-D88D75648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FEE3-EFDD-440F-8912-6FAD5F52958A}" type="datetime1">
              <a:rPr lang="pl-PL" smtClean="0"/>
              <a:t>09.05.2024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DB6356-4F0B-5752-CABA-7C6C8C3B6E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D9D372-350C-A494-A42F-7A311F77AD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EAD3-7A69-4909-A553-A7280BB7A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13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fld id="{68AFD9C7-60C4-4044-8C9F-D9AE015753B4}" type="datetime1">
              <a:rPr lang="pl-PL" smtClean="0"/>
              <a:pPr/>
              <a:t>09.05.2024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E98F99F9-2769-4C52-8EE2-7278119F0A16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36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7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5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5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14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1" name="Dowolny kształt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216" y="2130552"/>
            <a:ext cx="4590288" cy="1764792"/>
          </a:xfrm>
        </p:spPr>
        <p:txBody>
          <a:bodyPr rtlCol="0" anchor="t">
            <a:noAutofit/>
          </a:bodyPr>
          <a:lstStyle>
            <a:lvl1pPr>
              <a:defRPr lang="pl-PL" sz="54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rtlCol="0" anchor="ctr">
            <a:noAutofit/>
          </a:bodyPr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l-PL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lang="pl-PL" sz="2000"/>
            </a:lvl2pPr>
            <a:lvl3pPr marL="914400" indent="0" algn="ctr">
              <a:buNone/>
              <a:defRPr lang="pl-PL" sz="1800"/>
            </a:lvl3pPr>
            <a:lvl4pPr marL="1371600" indent="0" algn="ctr">
              <a:buNone/>
              <a:defRPr lang="pl-PL" sz="1600"/>
            </a:lvl4pPr>
            <a:lvl5pPr marL="1828800" indent="0" algn="ctr">
              <a:buNone/>
              <a:defRPr lang="pl-PL" sz="1600"/>
            </a:lvl5pPr>
            <a:lvl6pPr marL="2286000" indent="0" algn="ctr">
              <a:buNone/>
              <a:defRPr lang="pl-PL" sz="1600"/>
            </a:lvl6pPr>
            <a:lvl7pPr marL="2743200" indent="0" algn="ctr">
              <a:buNone/>
              <a:defRPr lang="pl-PL" sz="1600"/>
            </a:lvl7pPr>
            <a:lvl8pPr marL="3200400" indent="0" algn="ctr">
              <a:buNone/>
              <a:defRPr lang="pl-PL" sz="1600"/>
            </a:lvl8pPr>
            <a:lvl9pPr marL="3657600" indent="0" algn="ctr">
              <a:buNone/>
              <a:defRPr lang="pl-PL"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Dowolny kształt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p wideo z podpisem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6" name="Symbol zastępczy multimediów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 rtlCol="0">
            <a:noAutofit/>
          </a:bodyPr>
          <a:lstStyle>
            <a:lvl1pPr>
              <a:defRPr lang="pl-PL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 ikonę, aby dodać multimedia</a:t>
            </a:r>
          </a:p>
        </p:txBody>
      </p:sp>
      <p:sp>
        <p:nvSpPr>
          <p:cNvPr id="5" name="Dowolny kształt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4" name="Dowolny kształt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2480" y="2715768"/>
            <a:ext cx="3364992" cy="301752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listą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rm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owolny kształt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sz="1500" noProof="0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Dowolny kształt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22" name="Zawartość — symbol zastępczy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7200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28" y="2454311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528" y="3222369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28" y="3992637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528" y="4775296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5" name="Dowolny kształt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4" name="Dowolny kształt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w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35" name="Dowolny kształt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5536" y="1605845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5536" y="2373903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5536" y="3144171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5536" y="3926830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9000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kst — symbol zastępczy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5536" y="4693042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pic>
        <p:nvPicPr>
          <p:cNvPr id="37" name="Obraz — symbol zastępczy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>
              <a:solidFill>
                <a:schemeClr val="tx2"/>
              </a:solidFill>
            </a:endParaRPr>
          </a:p>
        </p:txBody>
      </p:sp>
      <p:pic>
        <p:nvPicPr>
          <p:cNvPr id="16" name="Obraz — symbol zastępczy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— symbol zastępczy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w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l-PL"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l-PL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pl-PL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pl-PL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mailto:sekretariat@sanepid.gov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ekretariat.psse.warszawa@sanepid.gov.pl" TargetMode="External"/><Relationship Id="rId5" Type="http://schemas.openxmlformats.org/officeDocument/2006/relationships/hyperlink" Target="mailto:kancelaria.psse.warszawa@sanepid.gov.p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17/06/relationships/model3d" Target="../media/model3d1.glb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microsoft.com/office/2017/06/relationships/model3d" Target="../media/model3d1.glb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42" y="2100622"/>
            <a:ext cx="5443275" cy="2852616"/>
          </a:xfrm>
        </p:spPr>
        <p:txBody>
          <a:bodyPr rtlCol="0"/>
          <a:lstStyle>
            <a:defPPr>
              <a:defRPr lang="pl-PL"/>
            </a:defPPr>
          </a:lstStyle>
          <a:p>
            <a:pPr algn="ctr" rtl="0"/>
            <a:r>
              <a:rPr lang="pl-PL" sz="4000" dirty="0"/>
              <a:t>WIRUSÓW I BAKTERII SIĘ NIE BOIMY, BO SIĘ SZCZEPIMY</a:t>
            </a:r>
          </a:p>
        </p:txBody>
      </p:sp>
      <p:pic>
        <p:nvPicPr>
          <p:cNvPr id="21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C8B7BBA-26C8-CB53-DE41-470B696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090" y="3477286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7602605-F13D-9E0D-F745-76BFEEA5D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60167">
            <a:off x="4397352" y="290964"/>
            <a:ext cx="3397295" cy="2221664"/>
          </a:xfrm>
          <a:prstGeom prst="rect">
            <a:avLst/>
          </a:prstGeom>
        </p:spPr>
      </p:pic>
      <p:pic>
        <p:nvPicPr>
          <p:cNvPr id="10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B7A274A-0E40-BFA5-A121-3FA73D0E2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098" y="2650885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1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F1A99372-B686-BD6A-835C-3962C334A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791" y="2440111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2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73FAC8A-EC5F-9C32-6996-2D08ED64B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10" y="800811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3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FE205B0-DBCC-2170-A82F-D5EE8239E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6584" y="3949482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4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9930ABE1-2540-BC32-1911-4105766EF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5" y="1352287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6E24F9-D3F7-BF7A-AA10-CD4079992C40}"/>
              </a:ext>
            </a:extLst>
          </p:cNvPr>
          <p:cNvSpPr txBox="1"/>
          <p:nvPr/>
        </p:nvSpPr>
        <p:spPr>
          <a:xfrm>
            <a:off x="4355615" y="5320906"/>
            <a:ext cx="8515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Agata Łańska-Sarnowska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Warszawie,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ul Kochanowskiego 21, 01-864 Warszawa; </a:t>
            </a: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22 310 79 00; email: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kancelaria.psse.warszawa@sanepid.gov.pl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;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sekretariat.psse.warszawa@sanepid.gov.pl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Oddział Promocji Zdrowia, ul Cyrulików 35;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22 311 80 07-09;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email: </a:t>
            </a:r>
            <a:r>
              <a:rPr lang="pl-PL" sz="1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ozp.psse.warszawa</a:t>
            </a:r>
            <a:r>
              <a:rPr kumimoji="0" lang="pl-PL" sz="1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@</a:t>
            </a:r>
            <a:r>
              <a:rPr kumimoji="0" lang="pl-PL" sz="1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sanepid.gov.pl</a:t>
            </a:r>
            <a:r>
              <a:rPr kumimoji="0" lang="pl-PL" sz="1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4F46BEC1-212B-CF3A-9534-03A4449A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6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</a:lstStyle>
          <a:p>
            <a:pPr>
              <a:lnSpc>
                <a:spcPct val="90000"/>
              </a:lnSpc>
            </a:pPr>
            <a:r>
              <a:rPr lang="pl-PL" sz="4400" b="1" kern="1200" dirty="0">
                <a:latin typeface="+mn-lt"/>
                <a:ea typeface="+mj-ea"/>
                <a:cs typeface="+mj-cs"/>
              </a:rPr>
              <a:t>Co to są wirusy i bakterie?</a:t>
            </a:r>
          </a:p>
        </p:txBody>
      </p:sp>
      <p:sp>
        <p:nvSpPr>
          <p:cNvPr id="4" name="Numer slajdu — symbol zastępczy 7">
            <a:extLst>
              <a:ext uri="{FF2B5EF4-FFF2-40B4-BE49-F238E27FC236}">
                <a16:creationId xmlns:a16="http://schemas.microsoft.com/office/drawing/2014/main" id="{5BA00F71-56F9-BF1B-40D8-F8B14254541B}"/>
              </a:ext>
            </a:extLst>
          </p:cNvPr>
          <p:cNvSpPr txBox="1">
            <a:spLocks/>
          </p:cNvSpPr>
          <p:nvPr/>
        </p:nvSpPr>
        <p:spPr>
          <a:xfrm>
            <a:off x="759350" y="1893270"/>
            <a:ext cx="5029200" cy="347675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Wirusy i bakterie są bardzo podstępne!</a:t>
            </a: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Nie można ich zobaczyć gołym okiem. </a:t>
            </a: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endParaRPr lang="pl-PL" sz="8000" dirty="0">
              <a:solidFill>
                <a:schemeClr val="tx2"/>
              </a:solidFill>
            </a:endParaRP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Unoszą się w powietrzu, którym oddychamy,  znajdują się też na przedmiotach, których codziennie dotykamy. </a:t>
            </a: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Wirusy i bakterie wywołują szereg niebezpiecznych CHORÓB</a:t>
            </a:r>
            <a:endParaRPr lang="pl-PL" sz="5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Obraz 9" descr="Obraz zawierający koło, koło zębate&#10;&#10;Opis wygenerowany automatycznie">
            <a:extLst>
              <a:ext uri="{FF2B5EF4-FFF2-40B4-BE49-F238E27FC236}">
                <a16:creationId xmlns:a16="http://schemas.microsoft.com/office/drawing/2014/main" id="{C967B6A3-A89C-FFB7-2BF9-3D031197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2002536"/>
            <a:ext cx="5029200" cy="2577464"/>
          </a:xfrm>
          <a:prstGeom prst="rect">
            <a:avLst/>
          </a:prstGeom>
          <a:noFill/>
          <a:ln w="12700">
            <a:noFill/>
            <a:prstDash val="dash"/>
          </a:ln>
        </p:spPr>
      </p:pic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A7514D76-9D7A-7784-2428-6A08F0A613AF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Obraz 14" descr="Obraz zawierający kula bilardowa&#10;&#10;Opis wygenerowany automatycznie">
            <a:extLst>
              <a:ext uri="{FF2B5EF4-FFF2-40B4-BE49-F238E27FC236}">
                <a16:creationId xmlns:a16="http://schemas.microsoft.com/office/drawing/2014/main" id="{4408ED19-64FE-0231-1E61-A4751CC3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7838" y="2634624"/>
            <a:ext cx="1313288" cy="65664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2DDEDC8-FFD5-5C7B-3C0A-BD66ABBF9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575" y="4129786"/>
            <a:ext cx="1953665" cy="263415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2342802-3653-425D-DFCF-C5931CE1F46E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25D6136-3600-43BC-A747-D1B50986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4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A3ABAE01-492C-66AE-B44A-4212DCA5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219" y="2866145"/>
            <a:ext cx="4837176" cy="2103120"/>
          </a:xfrm>
        </p:spPr>
        <p:txBody>
          <a:bodyPr rtlCol="0">
            <a:normAutofit/>
          </a:bodyPr>
          <a:lstStyle>
            <a:defPPr>
              <a:defRPr lang="pl-PL"/>
            </a:defPPr>
          </a:lstStyle>
          <a:p>
            <a:pPr algn="ctr" rtl="0"/>
            <a:r>
              <a:rPr lang="pl-PL" sz="3600" dirty="0"/>
              <a:t>W jaki sposób przenoszą się</a:t>
            </a:r>
            <a:br>
              <a:rPr lang="pl-PL" sz="3600" dirty="0"/>
            </a:br>
            <a:r>
              <a:rPr lang="pl-PL" sz="3600" dirty="0"/>
              <a:t> wirusy i bakterie?</a:t>
            </a:r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DD556CF3-B756-7FEA-FD42-44FE889D9B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14488" y="1367576"/>
            <a:ext cx="7680066" cy="4119885"/>
          </a:xfrm>
        </p:spPr>
        <p:txBody>
          <a:bodyPr rtlCol="0"/>
          <a:lstStyle>
            <a:defPPr>
              <a:defRPr lang="pl-PL"/>
            </a:def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…..jeśli nie myjemy rąk po wyjściu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3200" dirty="0"/>
              <a:t>        z toalety lub po zabawie z psem;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…..jeśli nie zasłaniamy buzi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3200" dirty="0"/>
              <a:t>        podczas kichania i kaszlu;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3200" dirty="0"/>
              <a:t>…..jeśli nie dbamy o czystość;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…..w dużym skupisku ludzi,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3200" dirty="0"/>
              <a:t>        w pracy, szkole, przedszkolu.</a:t>
            </a:r>
          </a:p>
        </p:txBody>
      </p:sp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DB539456-BF44-08B6-D579-3FDA4C43AFB9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Numer slajdu — symbol zastępczy 7">
            <a:extLst>
              <a:ext uri="{FF2B5EF4-FFF2-40B4-BE49-F238E27FC236}">
                <a16:creationId xmlns:a16="http://schemas.microsoft.com/office/drawing/2014/main" id="{192B615A-08BC-182B-FC6E-7F8DF152C95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3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Obraz 12" descr="Obraz zawierający kubek jednorazowy&#10;&#10;Opis wygenerowany automatycznie">
            <a:extLst>
              <a:ext uri="{FF2B5EF4-FFF2-40B4-BE49-F238E27FC236}">
                <a16:creationId xmlns:a16="http://schemas.microsoft.com/office/drawing/2014/main" id="{F669AAE6-B1DC-8823-E349-D75A0A3E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413" y="3662518"/>
            <a:ext cx="810059" cy="72005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B340058-82E2-F1B6-BF6E-547E0D726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6384" y="1453379"/>
            <a:ext cx="857233" cy="976210"/>
          </a:xfrm>
          <a:prstGeom prst="rect">
            <a:avLst/>
          </a:prstGeom>
        </p:spPr>
      </p:pic>
      <p:pic>
        <p:nvPicPr>
          <p:cNvPr id="19" name="Obraz 1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F4B1E8F1-7D1D-9D68-4650-E98C5B76B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7074">
            <a:off x="201931" y="0"/>
            <a:ext cx="3374030" cy="257477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416C270-3827-A9A2-7CE3-738F0224F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1137" y="4578998"/>
            <a:ext cx="1644121" cy="90462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A19AF7-42CB-8936-D0C1-9CD7E1DBB58D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7F2A90E7-A081-BB11-D4CF-226BC38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DA77DB3-EC8A-3A77-B329-F72AB60A6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5655" y="2590351"/>
            <a:ext cx="810059" cy="8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</a:lstStyle>
          <a:p>
            <a:pPr>
              <a:lnSpc>
                <a:spcPct val="90000"/>
              </a:lnSpc>
            </a:pPr>
            <a:r>
              <a:rPr lang="pl-PL" sz="3600" b="1" kern="1200" dirty="0">
                <a:latin typeface="+mn-lt"/>
                <a:ea typeface="+mj-ea"/>
                <a:cs typeface="+mj-cs"/>
              </a:rPr>
              <a:t>Jakie choroby wywołują wirusy i bakterie?</a:t>
            </a:r>
          </a:p>
        </p:txBody>
      </p:sp>
      <p:pic>
        <p:nvPicPr>
          <p:cNvPr id="10" name="Obraz 9" descr="Obraz zawierający koło, koło zębate&#10;&#10;Opis wygenerowany automatycznie">
            <a:extLst>
              <a:ext uri="{FF2B5EF4-FFF2-40B4-BE49-F238E27FC236}">
                <a16:creationId xmlns:a16="http://schemas.microsoft.com/office/drawing/2014/main" id="{C967B6A3-A89C-FFB7-2BF9-3D031197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17" y="2096330"/>
            <a:ext cx="5029200" cy="2577464"/>
          </a:xfrm>
          <a:prstGeom prst="rect">
            <a:avLst/>
          </a:prstGeom>
          <a:noFill/>
          <a:ln w="12700">
            <a:noFill/>
            <a:prstDash val="dash"/>
          </a:ln>
        </p:spPr>
      </p:pic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A7514D76-9D7A-7784-2428-6A08F0A613AF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342802-3653-425D-DFCF-C5931CE1F46E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25D6136-3600-43BC-A747-D1B50986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umer slajdu — symbol zastępczy 7">
            <a:extLst>
              <a:ext uri="{FF2B5EF4-FFF2-40B4-BE49-F238E27FC236}">
                <a16:creationId xmlns:a16="http://schemas.microsoft.com/office/drawing/2014/main" id="{876CD26B-42D4-1226-7547-0D56AF384C5C}"/>
              </a:ext>
            </a:extLst>
          </p:cNvPr>
          <p:cNvSpPr txBox="1">
            <a:spLocks/>
          </p:cNvSpPr>
          <p:nvPr/>
        </p:nvSpPr>
        <p:spPr>
          <a:xfrm>
            <a:off x="759350" y="1893270"/>
            <a:ext cx="5029200" cy="347675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iedmiokąt 3">
            <a:extLst>
              <a:ext uri="{FF2B5EF4-FFF2-40B4-BE49-F238E27FC236}">
                <a16:creationId xmlns:a16="http://schemas.microsoft.com/office/drawing/2014/main" id="{DEC10FFE-740E-AA4A-DD4F-6632FA766094}"/>
              </a:ext>
            </a:extLst>
          </p:cNvPr>
          <p:cNvSpPr/>
          <p:nvPr/>
        </p:nvSpPr>
        <p:spPr>
          <a:xfrm>
            <a:off x="1222111" y="1256507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Odra</a:t>
            </a:r>
          </a:p>
        </p:txBody>
      </p:sp>
      <p:sp>
        <p:nvSpPr>
          <p:cNvPr id="8" name="Siedmiokąt 7">
            <a:extLst>
              <a:ext uri="{FF2B5EF4-FFF2-40B4-BE49-F238E27FC236}">
                <a16:creationId xmlns:a16="http://schemas.microsoft.com/office/drawing/2014/main" id="{60629B6E-75ED-3371-1AD8-9E672E801898}"/>
              </a:ext>
            </a:extLst>
          </p:cNvPr>
          <p:cNvSpPr/>
          <p:nvPr/>
        </p:nvSpPr>
        <p:spPr>
          <a:xfrm>
            <a:off x="87325" y="1850570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Ospa wietrzna</a:t>
            </a:r>
          </a:p>
        </p:txBody>
      </p:sp>
      <p:sp>
        <p:nvSpPr>
          <p:cNvPr id="9" name="Siedmiokąt 8">
            <a:extLst>
              <a:ext uri="{FF2B5EF4-FFF2-40B4-BE49-F238E27FC236}">
                <a16:creationId xmlns:a16="http://schemas.microsoft.com/office/drawing/2014/main" id="{E467D71A-2C6B-378B-E047-5ECEDD372376}"/>
              </a:ext>
            </a:extLst>
          </p:cNvPr>
          <p:cNvSpPr/>
          <p:nvPr/>
        </p:nvSpPr>
        <p:spPr>
          <a:xfrm>
            <a:off x="2409175" y="1954522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Błonica</a:t>
            </a:r>
          </a:p>
        </p:txBody>
      </p:sp>
      <p:sp>
        <p:nvSpPr>
          <p:cNvPr id="11" name="Siedmiokąt 10">
            <a:extLst>
              <a:ext uri="{FF2B5EF4-FFF2-40B4-BE49-F238E27FC236}">
                <a16:creationId xmlns:a16="http://schemas.microsoft.com/office/drawing/2014/main" id="{4B0AFFDC-88BC-4C44-3C75-F32980923557}"/>
              </a:ext>
            </a:extLst>
          </p:cNvPr>
          <p:cNvSpPr/>
          <p:nvPr/>
        </p:nvSpPr>
        <p:spPr>
          <a:xfrm>
            <a:off x="5788550" y="4516390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cholera</a:t>
            </a:r>
          </a:p>
        </p:txBody>
      </p:sp>
      <p:sp>
        <p:nvSpPr>
          <p:cNvPr id="12" name="Siedmiokąt 11">
            <a:extLst>
              <a:ext uri="{FF2B5EF4-FFF2-40B4-BE49-F238E27FC236}">
                <a16:creationId xmlns:a16="http://schemas.microsoft.com/office/drawing/2014/main" id="{17093DCE-85BA-0717-A674-FF27DE2DDBD3}"/>
              </a:ext>
            </a:extLst>
          </p:cNvPr>
          <p:cNvSpPr/>
          <p:nvPr/>
        </p:nvSpPr>
        <p:spPr>
          <a:xfrm>
            <a:off x="3681454" y="5665859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Różyczka</a:t>
            </a:r>
          </a:p>
        </p:txBody>
      </p:sp>
      <p:sp>
        <p:nvSpPr>
          <p:cNvPr id="13" name="Siedmiokąt 12">
            <a:extLst>
              <a:ext uri="{FF2B5EF4-FFF2-40B4-BE49-F238E27FC236}">
                <a16:creationId xmlns:a16="http://schemas.microsoft.com/office/drawing/2014/main" id="{0A12AE9A-2048-5A47-7E7B-BBF5C7CC4143}"/>
              </a:ext>
            </a:extLst>
          </p:cNvPr>
          <p:cNvSpPr/>
          <p:nvPr/>
        </p:nvSpPr>
        <p:spPr>
          <a:xfrm>
            <a:off x="1959329" y="5684484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Gruźlica</a:t>
            </a:r>
          </a:p>
        </p:txBody>
      </p:sp>
      <p:sp>
        <p:nvSpPr>
          <p:cNvPr id="14" name="Siedmiokąt 13">
            <a:extLst>
              <a:ext uri="{FF2B5EF4-FFF2-40B4-BE49-F238E27FC236}">
                <a16:creationId xmlns:a16="http://schemas.microsoft.com/office/drawing/2014/main" id="{C5126554-7BAA-45A9-4A9F-A50A8D8A8912}"/>
              </a:ext>
            </a:extLst>
          </p:cNvPr>
          <p:cNvSpPr/>
          <p:nvPr/>
        </p:nvSpPr>
        <p:spPr>
          <a:xfrm>
            <a:off x="5707713" y="308123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WZW typu A i B</a:t>
            </a:r>
          </a:p>
        </p:txBody>
      </p:sp>
      <p:sp>
        <p:nvSpPr>
          <p:cNvPr id="15" name="Siedmiokąt 14">
            <a:extLst>
              <a:ext uri="{FF2B5EF4-FFF2-40B4-BE49-F238E27FC236}">
                <a16:creationId xmlns:a16="http://schemas.microsoft.com/office/drawing/2014/main" id="{942A1413-D53E-7042-1190-41CA4D769931}"/>
              </a:ext>
            </a:extLst>
          </p:cNvPr>
          <p:cNvSpPr/>
          <p:nvPr/>
        </p:nvSpPr>
        <p:spPr>
          <a:xfrm>
            <a:off x="1876506" y="3233450"/>
            <a:ext cx="1095291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/>
              <a:t>Rotawirus</a:t>
            </a:r>
            <a:endParaRPr lang="pl-PL" sz="1200" dirty="0"/>
          </a:p>
        </p:txBody>
      </p:sp>
      <p:sp>
        <p:nvSpPr>
          <p:cNvPr id="16" name="Siedmiokąt 15">
            <a:extLst>
              <a:ext uri="{FF2B5EF4-FFF2-40B4-BE49-F238E27FC236}">
                <a16:creationId xmlns:a16="http://schemas.microsoft.com/office/drawing/2014/main" id="{FC7D74A4-4288-3AC1-26B8-108987B40532}"/>
              </a:ext>
            </a:extLst>
          </p:cNvPr>
          <p:cNvSpPr/>
          <p:nvPr/>
        </p:nvSpPr>
        <p:spPr>
          <a:xfrm>
            <a:off x="311424" y="2968487"/>
            <a:ext cx="1095291" cy="106785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/>
              <a:t>Wścieklizna</a:t>
            </a:r>
          </a:p>
        </p:txBody>
      </p:sp>
      <p:sp>
        <p:nvSpPr>
          <p:cNvPr id="17" name="Siedmiokąt 16">
            <a:extLst>
              <a:ext uri="{FF2B5EF4-FFF2-40B4-BE49-F238E27FC236}">
                <a16:creationId xmlns:a16="http://schemas.microsoft.com/office/drawing/2014/main" id="{955C7A16-5D97-2065-0CCB-F7685BBBDDE3}"/>
              </a:ext>
            </a:extLst>
          </p:cNvPr>
          <p:cNvSpPr/>
          <p:nvPr/>
        </p:nvSpPr>
        <p:spPr>
          <a:xfrm>
            <a:off x="3193110" y="3118787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Covid -19</a:t>
            </a:r>
          </a:p>
        </p:txBody>
      </p:sp>
      <p:sp>
        <p:nvSpPr>
          <p:cNvPr id="18" name="Siedmiokąt 17">
            <a:extLst>
              <a:ext uri="{FF2B5EF4-FFF2-40B4-BE49-F238E27FC236}">
                <a16:creationId xmlns:a16="http://schemas.microsoft.com/office/drawing/2014/main" id="{C4FF2801-1991-A7EB-ABAF-D0F6C5C00C4B}"/>
              </a:ext>
            </a:extLst>
          </p:cNvPr>
          <p:cNvSpPr/>
          <p:nvPr/>
        </p:nvSpPr>
        <p:spPr>
          <a:xfrm>
            <a:off x="3148053" y="447495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Polio</a:t>
            </a:r>
          </a:p>
        </p:txBody>
      </p:sp>
      <p:sp>
        <p:nvSpPr>
          <p:cNvPr id="19" name="Siedmiokąt 18">
            <a:extLst>
              <a:ext uri="{FF2B5EF4-FFF2-40B4-BE49-F238E27FC236}">
                <a16:creationId xmlns:a16="http://schemas.microsoft.com/office/drawing/2014/main" id="{FE0161C0-ED05-BF1A-D940-C6CA57E3496B}"/>
              </a:ext>
            </a:extLst>
          </p:cNvPr>
          <p:cNvSpPr/>
          <p:nvPr/>
        </p:nvSpPr>
        <p:spPr>
          <a:xfrm>
            <a:off x="1755913" y="4347557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Dur brzuszny</a:t>
            </a:r>
          </a:p>
        </p:txBody>
      </p:sp>
      <p:sp>
        <p:nvSpPr>
          <p:cNvPr id="20" name="Siedmiokąt 19">
            <a:extLst>
              <a:ext uri="{FF2B5EF4-FFF2-40B4-BE49-F238E27FC236}">
                <a16:creationId xmlns:a16="http://schemas.microsoft.com/office/drawing/2014/main" id="{B7FD90CF-1C2C-B437-5EDB-9E66E4F6993C}"/>
              </a:ext>
            </a:extLst>
          </p:cNvPr>
          <p:cNvSpPr/>
          <p:nvPr/>
        </p:nvSpPr>
        <p:spPr>
          <a:xfrm>
            <a:off x="433345" y="4350809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Żółta gorączka</a:t>
            </a:r>
          </a:p>
        </p:txBody>
      </p:sp>
      <p:sp>
        <p:nvSpPr>
          <p:cNvPr id="21" name="Siedmiokąt 20">
            <a:extLst>
              <a:ext uri="{FF2B5EF4-FFF2-40B4-BE49-F238E27FC236}">
                <a16:creationId xmlns:a16="http://schemas.microsoft.com/office/drawing/2014/main" id="{72DA171F-C0FC-1D62-5C8C-9ED8A1F5E8E0}"/>
              </a:ext>
            </a:extLst>
          </p:cNvPr>
          <p:cNvSpPr/>
          <p:nvPr/>
        </p:nvSpPr>
        <p:spPr>
          <a:xfrm>
            <a:off x="3721872" y="1698503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Krztusiec</a:t>
            </a:r>
          </a:p>
        </p:txBody>
      </p:sp>
      <p:sp>
        <p:nvSpPr>
          <p:cNvPr id="22" name="Siedmiokąt 21">
            <a:extLst>
              <a:ext uri="{FF2B5EF4-FFF2-40B4-BE49-F238E27FC236}">
                <a16:creationId xmlns:a16="http://schemas.microsoft.com/office/drawing/2014/main" id="{4AFF9F73-B415-3895-6A26-7115D992EC41}"/>
              </a:ext>
            </a:extLst>
          </p:cNvPr>
          <p:cNvSpPr/>
          <p:nvPr/>
        </p:nvSpPr>
        <p:spPr>
          <a:xfrm>
            <a:off x="4569349" y="4474958"/>
            <a:ext cx="1138364" cy="10671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/>
              <a:t>Kleszczowe zapalenie mózgu</a:t>
            </a:r>
          </a:p>
        </p:txBody>
      </p:sp>
      <p:sp>
        <p:nvSpPr>
          <p:cNvPr id="23" name="Siedmiokąt 22">
            <a:extLst>
              <a:ext uri="{FF2B5EF4-FFF2-40B4-BE49-F238E27FC236}">
                <a16:creationId xmlns:a16="http://schemas.microsoft.com/office/drawing/2014/main" id="{1638C3F3-0027-E119-ADE0-1E446BF8B455}"/>
              </a:ext>
            </a:extLst>
          </p:cNvPr>
          <p:cNvSpPr/>
          <p:nvPr/>
        </p:nvSpPr>
        <p:spPr>
          <a:xfrm>
            <a:off x="4509714" y="302005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Grypa</a:t>
            </a:r>
          </a:p>
        </p:txBody>
      </p:sp>
      <p:sp>
        <p:nvSpPr>
          <p:cNvPr id="24" name="Siedmiokąt 23">
            <a:extLst>
              <a:ext uri="{FF2B5EF4-FFF2-40B4-BE49-F238E27FC236}">
                <a16:creationId xmlns:a16="http://schemas.microsoft.com/office/drawing/2014/main" id="{4EAF898C-9EF9-0819-8139-6E2FCD006CEB}"/>
              </a:ext>
            </a:extLst>
          </p:cNvPr>
          <p:cNvSpPr/>
          <p:nvPr/>
        </p:nvSpPr>
        <p:spPr>
          <a:xfrm>
            <a:off x="5266741" y="159171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Tężec</a:t>
            </a:r>
          </a:p>
        </p:txBody>
      </p:sp>
    </p:spTree>
    <p:extLst>
      <p:ext uri="{BB962C8B-B14F-4D97-AF65-F5344CB8AC3E}">
        <p14:creationId xmlns:p14="http://schemas.microsoft.com/office/powerpoint/2010/main" val="8755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</a:lstStyle>
          <a:p>
            <a:pPr>
              <a:lnSpc>
                <a:spcPct val="90000"/>
              </a:lnSpc>
            </a:pPr>
            <a:r>
              <a:rPr lang="pl-PL" sz="4400" b="1" kern="1200" dirty="0">
                <a:latin typeface="+mn-lt"/>
                <a:ea typeface="+mj-ea"/>
                <a:cs typeface="+mj-cs"/>
              </a:rPr>
              <a:t>Atakują nas wirusy i bakterie…….</a:t>
            </a:r>
          </a:p>
        </p:txBody>
      </p:sp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A7514D76-9D7A-7784-2428-6A08F0A613AF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342802-3653-425D-DFCF-C5931CE1F46E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25D6136-3600-43BC-A747-D1B50986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2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9E4F443A-7508-3ED7-5D4D-07451B0CA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6878210" y="2710966"/>
            <a:ext cx="1419945" cy="1083583"/>
          </a:xfrm>
          <a:prstGeom prst="rect">
            <a:avLst/>
          </a:prstGeom>
        </p:spPr>
      </p:pic>
      <p:pic>
        <p:nvPicPr>
          <p:cNvPr id="30" name="Obraz 29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C2CF1482-DAA5-8988-E00E-C6876765E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6499603" y="4231611"/>
            <a:ext cx="1657969" cy="1265223"/>
          </a:xfrm>
          <a:prstGeom prst="rect">
            <a:avLst/>
          </a:prstGeom>
        </p:spPr>
      </p:pic>
      <p:pic>
        <p:nvPicPr>
          <p:cNvPr id="31" name="Obraz 30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ABC60DBD-834F-9DD2-27AF-957962AA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4766220" y="4874575"/>
            <a:ext cx="1405173" cy="1072310"/>
          </a:xfrm>
          <a:prstGeom prst="rect">
            <a:avLst/>
          </a:prstGeom>
        </p:spPr>
      </p:pic>
      <p:pic>
        <p:nvPicPr>
          <p:cNvPr id="33" name="Obraz 32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3AD62A8A-CEAB-FBAD-1DC3-A3F8DC7B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5874354" y="1549713"/>
            <a:ext cx="1362639" cy="1039852"/>
          </a:xfrm>
          <a:prstGeom prst="rect">
            <a:avLst/>
          </a:prstGeom>
        </p:spPr>
      </p:pic>
      <p:pic>
        <p:nvPicPr>
          <p:cNvPr id="35" name="Obraz 34" descr="Obraz zawierający zabawka, lalka, Grafika wektorowa&#10;&#10;Opis wygenerowany automatycznie">
            <a:extLst>
              <a:ext uri="{FF2B5EF4-FFF2-40B4-BE49-F238E27FC236}">
                <a16:creationId xmlns:a16="http://schemas.microsoft.com/office/drawing/2014/main" id="{8E53AD47-0900-071D-3DB6-E1B2416F1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173" y="2675874"/>
            <a:ext cx="2561135" cy="2083635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Model 3D 37" descr="Goofy bacteria">
                <a:extLst>
                  <a:ext uri="{FF2B5EF4-FFF2-40B4-BE49-F238E27FC236}">
                    <a16:creationId xmlns:a16="http://schemas.microsoft.com/office/drawing/2014/main" id="{F65B2866-A2B5-22E2-AF0A-4B0D13D2FD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9367947"/>
                  </p:ext>
                </p:extLst>
              </p:nvPr>
            </p:nvGraphicFramePr>
            <p:xfrm rot="4113783">
              <a:off x="2026292" y="3389924"/>
              <a:ext cx="1681337" cy="1539476"/>
            </p:xfrm>
            <a:graphic>
              <a:graphicData uri="http://schemas.microsoft.com/office/drawing/2017/model3d">
                <am3d:model3d r:embed="rId6">
                  <am3d:spPr>
                    <a:xfrm rot="4113783">
                      <a:off x="0" y="0"/>
                      <a:ext cx="1681337" cy="1539476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28591" ay="812999" az="-5364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31871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Model 3D 37" descr="Goofy bacteria">
                <a:extLst>
                  <a:ext uri="{FF2B5EF4-FFF2-40B4-BE49-F238E27FC236}">
                    <a16:creationId xmlns:a16="http://schemas.microsoft.com/office/drawing/2014/main" id="{F65B2866-A2B5-22E2-AF0A-4B0D13D2FD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4113783">
                <a:off x="2026292" y="3389924"/>
                <a:ext cx="1681337" cy="1539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Model 3D 40" descr="Goofy bacteria">
                <a:extLst>
                  <a:ext uri="{FF2B5EF4-FFF2-40B4-BE49-F238E27FC236}">
                    <a16:creationId xmlns:a16="http://schemas.microsoft.com/office/drawing/2014/main" id="{112F46B7-9BFD-EE76-829B-30A6D85EC1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8204357"/>
                  </p:ext>
                </p:extLst>
              </p:nvPr>
            </p:nvGraphicFramePr>
            <p:xfrm>
              <a:off x="4185421" y="1110523"/>
              <a:ext cx="1678957" cy="155848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678957" cy="1558480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4614" ay="983144" az="-94676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3187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Model 3D 40" descr="Goofy bacteria">
                <a:extLst>
                  <a:ext uri="{FF2B5EF4-FFF2-40B4-BE49-F238E27FC236}">
                    <a16:creationId xmlns:a16="http://schemas.microsoft.com/office/drawing/2014/main" id="{112F46B7-9BFD-EE76-829B-30A6D85EC1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5421" y="1110523"/>
                <a:ext cx="1678957" cy="15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2" name="Model 3D 41" descr="Goofy bacteria">
                <a:extLst>
                  <a:ext uri="{FF2B5EF4-FFF2-40B4-BE49-F238E27FC236}">
                    <a16:creationId xmlns:a16="http://schemas.microsoft.com/office/drawing/2014/main" id="{C3FB0C02-6B8E-C77A-EC53-369C9157EA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9259590"/>
                  </p:ext>
                </p:extLst>
              </p:nvPr>
            </p:nvGraphicFramePr>
            <p:xfrm>
              <a:off x="3001713" y="4703187"/>
              <a:ext cx="1691518" cy="155098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691518" cy="1550983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00452" ay="564061" az="-6570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318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Model 3D 41" descr="Goofy bacteria">
                <a:extLst>
                  <a:ext uri="{FF2B5EF4-FFF2-40B4-BE49-F238E27FC236}">
                    <a16:creationId xmlns:a16="http://schemas.microsoft.com/office/drawing/2014/main" id="{C3FB0C02-6B8E-C77A-EC53-369C9157EA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1713" y="4703187"/>
                <a:ext cx="1691518" cy="1550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Model 3D 42" descr="Goofy bacteria">
                <a:extLst>
                  <a:ext uri="{FF2B5EF4-FFF2-40B4-BE49-F238E27FC236}">
                    <a16:creationId xmlns:a16="http://schemas.microsoft.com/office/drawing/2014/main" id="{22BC7D40-BF59-9DEA-BA07-5DCD9A33E3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8676026"/>
                  </p:ext>
                </p:extLst>
              </p:nvPr>
            </p:nvGraphicFramePr>
            <p:xfrm rot="7347629">
              <a:off x="2223014" y="1742067"/>
              <a:ext cx="1672516" cy="1519905"/>
            </p:xfrm>
            <a:graphic>
              <a:graphicData uri="http://schemas.microsoft.com/office/drawing/2017/model3d">
                <am3d:model3d r:embed="rId6">
                  <am3d:spPr>
                    <a:xfrm rot="7347629">
                      <a:off x="0" y="0"/>
                      <a:ext cx="1672516" cy="1519905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8030" ay="462073" az="-80951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231871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Model 3D 42" descr="Goofy bacteria">
                <a:extLst>
                  <a:ext uri="{FF2B5EF4-FFF2-40B4-BE49-F238E27FC236}">
                    <a16:creationId xmlns:a16="http://schemas.microsoft.com/office/drawing/2014/main" id="{22BC7D40-BF59-9DEA-BA07-5DCD9A33E3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7347629">
                <a:off x="2223014" y="1742067"/>
                <a:ext cx="1672516" cy="1519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50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E3ECD-687F-BF4C-8D0B-4BCA06B4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640607"/>
            <a:ext cx="10930560" cy="210312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…….więc się przed nimi chronimy i się szczepimy!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9D97D-F75F-ABB1-1F6B-6BCEE145C1D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20359" y="1232187"/>
            <a:ext cx="6495283" cy="4261104"/>
          </a:xfrm>
        </p:spPr>
        <p:txBody>
          <a:bodyPr/>
          <a:lstStyle/>
          <a:p>
            <a:r>
              <a:rPr lang="pl-PL"/>
              <a:t>                      </a:t>
            </a:r>
            <a:r>
              <a:rPr lang="pl-PL" b="1" dirty="0"/>
              <a:t>Co to jest szczepionka?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Szczepionka to rodzaj tarczy,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która chroni nas przed chorobą!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Szczepionka uczy Twój organizm jak poradzić sobie z chorobą i jak ją zwalczyć. Odbywa się to poprzez umieszczenie w organizmie (przy pomocy zastrzyku) małego fragmentu wirusa, który wywołuję chorobę, przed którą chcesz się uchronić.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Dzięki temu organizm uczy się jak ten zarazek wygląda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i w momencie ataku łatwo go rozpozna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 i będzie mógł go zwalczyć.</a:t>
            </a:r>
          </a:p>
        </p:txBody>
      </p:sp>
      <p:pic>
        <p:nvPicPr>
          <p:cNvPr id="4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254DE3FF-A12B-5E65-777D-7E5F677B3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557" y="2116339"/>
            <a:ext cx="1966967" cy="1966967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5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46C8454-A59D-5F6F-3E87-5C5E6CDEE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653" y="3290988"/>
            <a:ext cx="1889476" cy="1889476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6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0342D9AB-FA5A-2273-7218-A54DEBAF7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51" y="3143021"/>
            <a:ext cx="2045172" cy="2045172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8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E54CDD8F-8E63-F1D4-473B-6FCD2F05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758" y="4653463"/>
            <a:ext cx="2022137" cy="2022137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9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0A1D43A-5C84-1841-9D1C-01EF4A119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25" y="3981751"/>
            <a:ext cx="1993389" cy="1993389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0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5FEB1B9E-6741-40F9-05D4-DE1D974F5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4" y="4773310"/>
            <a:ext cx="1942851" cy="194285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5F672CCE-DD82-AB82-8EC0-45D02489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2603">
            <a:off x="188189" y="1691908"/>
            <a:ext cx="2881704" cy="188449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5B30D60-B866-EA46-5DB2-4483C35CA5F7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C6D412D-C8F9-A14E-88E0-782A7950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 descr="Obraz zawierający logo&#10;&#10;Opis wygenerowany automatycznie">
            <a:extLst>
              <a:ext uri="{FF2B5EF4-FFF2-40B4-BE49-F238E27FC236}">
                <a16:creationId xmlns:a16="http://schemas.microsoft.com/office/drawing/2014/main" id="{DDCE3F90-2FB9-48E3-8AFC-F618583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610">
            <a:off x="10671181" y="1475732"/>
            <a:ext cx="977626" cy="116148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26369B2-242C-F9C0-3724-256115EC1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586" y="5132636"/>
            <a:ext cx="1328173" cy="151071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Model 3D 29" descr="Goofy bacteria">
                <a:extLst>
                  <a:ext uri="{FF2B5EF4-FFF2-40B4-BE49-F238E27FC236}">
                    <a16:creationId xmlns:a16="http://schemas.microsoft.com/office/drawing/2014/main" id="{C751FFF9-0D5F-1330-83B4-FC17C6E301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8834261"/>
                  </p:ext>
                </p:extLst>
              </p:nvPr>
            </p:nvGraphicFramePr>
            <p:xfrm rot="7347629">
              <a:off x="7543812" y="5092263"/>
              <a:ext cx="1174244" cy="1067099"/>
            </p:xfrm>
            <a:graphic>
              <a:graphicData uri="http://schemas.microsoft.com/office/drawing/2017/model3d">
                <am3d:model3d r:embed="rId7">
                  <am3d:spPr>
                    <a:xfrm rot="7347629">
                      <a:off x="0" y="0"/>
                      <a:ext cx="1174244" cy="1067099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8030" ay="462073" az="-8095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62527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Model 3D 29" descr="Goofy bacteria">
                <a:extLst>
                  <a:ext uri="{FF2B5EF4-FFF2-40B4-BE49-F238E27FC236}">
                    <a16:creationId xmlns:a16="http://schemas.microsoft.com/office/drawing/2014/main" id="{C751FFF9-0D5F-1330-83B4-FC17C6E301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347629">
                <a:off x="7543812" y="5092263"/>
                <a:ext cx="1174244" cy="106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Model 3D 30" descr="Goofy bacteria">
                <a:extLst>
                  <a:ext uri="{FF2B5EF4-FFF2-40B4-BE49-F238E27FC236}">
                    <a16:creationId xmlns:a16="http://schemas.microsoft.com/office/drawing/2014/main" id="{18B541EA-FA9F-1F29-14C3-4D957F566F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4965331"/>
                  </p:ext>
                </p:extLst>
              </p:nvPr>
            </p:nvGraphicFramePr>
            <p:xfrm rot="7347629">
              <a:off x="9977621" y="5162838"/>
              <a:ext cx="800306" cy="719988"/>
            </p:xfrm>
            <a:graphic>
              <a:graphicData uri="http://schemas.microsoft.com/office/drawing/2017/model3d">
                <am3d:model3d r:embed="rId7">
                  <am3d:spPr>
                    <a:xfrm rot="7347629">
                      <a:off x="0" y="0"/>
                      <a:ext cx="800306" cy="719988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29177" ay="178017" az="-1189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0928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Model 3D 30" descr="Goofy bacteria">
                <a:extLst>
                  <a:ext uri="{FF2B5EF4-FFF2-40B4-BE49-F238E27FC236}">
                    <a16:creationId xmlns:a16="http://schemas.microsoft.com/office/drawing/2014/main" id="{18B541EA-FA9F-1F29-14C3-4D957F566F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7347629">
                <a:off x="9977621" y="5162838"/>
                <a:ext cx="800306" cy="719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Model 3D 31" descr="Goofy bacteria">
                <a:extLst>
                  <a:ext uri="{FF2B5EF4-FFF2-40B4-BE49-F238E27FC236}">
                    <a16:creationId xmlns:a16="http://schemas.microsoft.com/office/drawing/2014/main" id="{86402332-52A4-33B3-FAAF-75E5200EBF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7925403"/>
                  </p:ext>
                </p:extLst>
              </p:nvPr>
            </p:nvGraphicFramePr>
            <p:xfrm rot="16200000">
              <a:off x="8863048" y="5072639"/>
              <a:ext cx="1034962" cy="869147"/>
            </p:xfrm>
            <a:graphic>
              <a:graphicData uri="http://schemas.microsoft.com/office/drawing/2017/model3d">
                <am3d:model3d r:embed="rId7">
                  <am3d:spPr>
                    <a:xfrm rot="16200000">
                      <a:off x="0" y="0"/>
                      <a:ext cx="1034962" cy="869147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70952" ay="-918850" az="-262985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3582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Model 3D 31" descr="Goofy bacteria">
                <a:extLst>
                  <a:ext uri="{FF2B5EF4-FFF2-40B4-BE49-F238E27FC236}">
                    <a16:creationId xmlns:a16="http://schemas.microsoft.com/office/drawing/2014/main" id="{86402332-52A4-33B3-FAAF-75E5200EBF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6200000">
                <a:off x="8863048" y="5072639"/>
                <a:ext cx="1034962" cy="8691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82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1F852-2FDA-319E-0D28-0F3153E4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Wyliczanki o wirusach i bakteriach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42D331-0B99-E553-C109-0FB73AF329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8675" y="1413162"/>
            <a:ext cx="4561471" cy="51289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pl-PL" b="1" dirty="0"/>
              <a:t>Psoty </a:t>
            </a:r>
            <a:r>
              <a:rPr lang="pl-PL" b="1" dirty="0" err="1"/>
              <a:t>Rotawirusów</a:t>
            </a:r>
            <a:endParaRPr lang="pl-PL" b="1" dirty="0"/>
          </a:p>
          <a:p>
            <a:r>
              <a:rPr lang="pl-PL" dirty="0" err="1"/>
              <a:t>Ene</a:t>
            </a:r>
            <a:r>
              <a:rPr lang="pl-PL" dirty="0"/>
              <a:t>, </a:t>
            </a:r>
            <a:r>
              <a:rPr lang="pl-PL" dirty="0" err="1"/>
              <a:t>due</a:t>
            </a:r>
            <a:r>
              <a:rPr lang="pl-PL" dirty="0"/>
              <a:t>, psota,</a:t>
            </a:r>
          </a:p>
          <a:p>
            <a:r>
              <a:rPr lang="pl-PL" dirty="0"/>
              <a:t>Zjadł Mateusz rota,</a:t>
            </a:r>
          </a:p>
          <a:p>
            <a:r>
              <a:rPr lang="pl-PL" dirty="0"/>
              <a:t>Rota Mateusza</a:t>
            </a:r>
          </a:p>
          <a:p>
            <a:r>
              <a:rPr lang="pl-PL" dirty="0"/>
              <a:t>W brzuchu mu się rusza.</a:t>
            </a:r>
          </a:p>
          <a:p>
            <a:r>
              <a:rPr lang="pl-PL" dirty="0"/>
              <a:t>Mati toaletę okupuje,</a:t>
            </a:r>
          </a:p>
          <a:p>
            <a:r>
              <a:rPr lang="pl-PL" dirty="0"/>
              <a:t>Ma biegunkę, wymiotuje.</a:t>
            </a:r>
          </a:p>
          <a:p>
            <a:r>
              <a:rPr lang="pl-PL" dirty="0"/>
              <a:t>Szpitalna kroplówka</a:t>
            </a:r>
          </a:p>
          <a:p>
            <a:r>
              <a:rPr lang="pl-PL" dirty="0"/>
              <a:t>Nawadnia Mateuszka.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442925-16C7-C0C7-5F33-DEB28579FF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93476" y="1413163"/>
            <a:ext cx="5027210" cy="51289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pl-PL" b="1" dirty="0"/>
              <a:t>Wpadła bomba do piwnicy</a:t>
            </a:r>
          </a:p>
          <a:p>
            <a:r>
              <a:rPr lang="pl-PL" dirty="0"/>
              <a:t>Wpadła bomba do piwnicy,</a:t>
            </a:r>
          </a:p>
          <a:p>
            <a:r>
              <a:rPr lang="pl-PL" dirty="0"/>
              <a:t>Napisała na tablicy:</a:t>
            </a:r>
          </a:p>
          <a:p>
            <a:r>
              <a:rPr lang="pl-PL" dirty="0"/>
              <a:t>Pneumokoki nabierają oporności,</a:t>
            </a:r>
          </a:p>
          <a:p>
            <a:r>
              <a:rPr lang="pl-PL" dirty="0"/>
              <a:t>W zapaleniach płuc nie znają litości,</a:t>
            </a:r>
          </a:p>
          <a:p>
            <a:r>
              <a:rPr lang="pl-PL" dirty="0"/>
              <a:t>Sepsą nam wygrażają,</a:t>
            </a:r>
          </a:p>
          <a:p>
            <a:r>
              <a:rPr lang="pl-PL" dirty="0"/>
              <a:t>Opony mózgowe porażają.</a:t>
            </a:r>
          </a:p>
          <a:p>
            <a:r>
              <a:rPr lang="pl-PL" dirty="0"/>
              <a:t>Lecz ja pneumokoka przechytrzę,</a:t>
            </a:r>
          </a:p>
          <a:p>
            <a:r>
              <a:rPr lang="pl-PL" dirty="0"/>
              <a:t>Szczepieniem utnę łeb hydrze!</a:t>
            </a:r>
          </a:p>
          <a:p>
            <a:endParaRPr lang="pl-PL" dirty="0"/>
          </a:p>
        </p:txBody>
      </p:sp>
      <p:pic>
        <p:nvPicPr>
          <p:cNvPr id="5" name="Obraz 4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E3F51698-A7B0-E23A-F0B0-EC8C01B4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7074">
            <a:off x="9668107" y="187097"/>
            <a:ext cx="2330191" cy="17782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610F6A8-30F4-1C52-318D-C4EF85A8046B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D3CCACFF-B621-0581-A6BF-C1F2D9F1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el 3D 7" descr="Goofy bacteria">
                <a:extLst>
                  <a:ext uri="{FF2B5EF4-FFF2-40B4-BE49-F238E27FC236}">
                    <a16:creationId xmlns:a16="http://schemas.microsoft.com/office/drawing/2014/main" id="{173B3EA9-986B-A721-FB6A-1FDB0860AF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8205877"/>
                  </p:ext>
                </p:extLst>
              </p:nvPr>
            </p:nvGraphicFramePr>
            <p:xfrm rot="3068469">
              <a:off x="3882044" y="2493818"/>
              <a:ext cx="2111433" cy="2643517"/>
            </p:xfrm>
            <a:graphic>
              <a:graphicData uri="http://schemas.microsoft.com/office/drawing/2017/model3d">
                <am3d:model3d r:embed="rId4">
                  <am3d:spPr>
                    <a:xfrm rot="3068469">
                      <a:off x="0" y="0"/>
                      <a:ext cx="2111433" cy="2643517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0179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el 3D 7" descr="Goofy bacteria">
                <a:extLst>
                  <a:ext uri="{FF2B5EF4-FFF2-40B4-BE49-F238E27FC236}">
                    <a16:creationId xmlns:a16="http://schemas.microsoft.com/office/drawing/2014/main" id="{173B3EA9-986B-A721-FB6A-1FDB0860AF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068469">
                <a:off x="3882044" y="2493818"/>
                <a:ext cx="2111433" cy="26435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3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F63806BB-51C5-8B6A-F84E-FFB8F59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503" y="2069534"/>
            <a:ext cx="5410973" cy="3989359"/>
          </a:xfrm>
        </p:spPr>
        <p:txBody>
          <a:bodyPr/>
          <a:lstStyle/>
          <a:p>
            <a:pPr algn="ctr"/>
            <a:r>
              <a:rPr lang="pl-PL" dirty="0"/>
              <a:t>ZDROWIA ŻYCZYMY, </a:t>
            </a:r>
            <a:br>
              <a:rPr lang="pl-PL" dirty="0"/>
            </a:br>
            <a:r>
              <a:rPr lang="pl-PL" dirty="0"/>
              <a:t>WIRUSÓW I BAKTERII SIĘ WCALE NIE BOIMY!!!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274D1-050C-16D6-D747-98B9DB8D8DFC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CB1E6F1A-DC35-1E4F-85FF-B4305934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01" y="4820753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A449B19-73CB-3BB8-77C1-EAF1555D33FE}"/>
              </a:ext>
            </a:extLst>
          </p:cNvPr>
          <p:cNvSpPr txBox="1"/>
          <p:nvPr/>
        </p:nvSpPr>
        <p:spPr>
          <a:xfrm>
            <a:off x="9432898" y="6552682"/>
            <a:ext cx="2759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https://szczepienia.pzh.gov.pl/</a:t>
            </a:r>
          </a:p>
        </p:txBody>
      </p:sp>
    </p:spTree>
    <p:extLst>
      <p:ext uri="{BB962C8B-B14F-4D97-AF65-F5344CB8AC3E}">
        <p14:creationId xmlns:p14="http://schemas.microsoft.com/office/powerpoint/2010/main" val="1413203606"/>
      </p:ext>
    </p:extLst>
  </p:cSld>
  <p:clrMapOvr>
    <a:masterClrMapping/>
  </p:clrMapOvr>
</p:sld>
</file>

<file path=ppt/theme/theme1.xml><?xml version="1.0" encoding="utf-8"?>
<a:theme xmlns:a="http://schemas.openxmlformats.org/drawingml/2006/main" name="samouczek dotyczący programu PowerPoint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034_TF23161501_Win32" id="{051D1B12-8620-4D23-9C3D-5CAE457EE3ED}" vid="{14CD86C4-B008-46E7-A1EE-96CB9E2F507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FB567-F713-4E5C-9C02-4E8A3B92AA4C}">
  <ds:schemaRefs>
    <ds:schemaRef ds:uri="http://schemas.microsoft.com/office/2006/metadata/properties"/>
    <ds:schemaRef ds:uri="http://schemas.microsoft.com/office/infopath/2007/PartnerControls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484C888F-483C-465B-B45E-BDB1FA8C2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B5E642-2105-4BCD-B2FF-3F003C65D97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Uczucie przytłoczenia</Template>
  <TotalTime>267</TotalTime>
  <Words>519</Words>
  <Application>Microsoft Office PowerPoint</Application>
  <PresentationFormat>Panoramiczny</PresentationFormat>
  <Paragraphs>83</Paragraphs>
  <Slides>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samouczek dotyczący programu PowerPoint</vt:lpstr>
      <vt:lpstr>WIRUSÓW I BAKTERII SIĘ NIE BOIMY, BO SIĘ SZCZEPIMY</vt:lpstr>
      <vt:lpstr>Co to są wirusy i bakterie?</vt:lpstr>
      <vt:lpstr>W jaki sposób przenoszą się  wirusy i bakterie?</vt:lpstr>
      <vt:lpstr>Jakie choroby wywołują wirusy i bakterie?</vt:lpstr>
      <vt:lpstr>Atakują nas wirusy i bakterie…….</vt:lpstr>
      <vt:lpstr>…….więc się przed nimi chronimy i się szczepimy!</vt:lpstr>
      <vt:lpstr>Wyliczanki o wirusach i bakteriach</vt:lpstr>
      <vt:lpstr>ZDROWIA ŻYCZYMY,  WIRUSÓW I BAKTERII SIĘ WCALE NIE BOIMY!!!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Uczucie przytłoczenia</dc:title>
  <dc:creator>PSSE Warszawa - Agata Łańska-Sarnowska</dc:creator>
  <cp:lastModifiedBy>PSSE Warszawa - Agata Łańska-Sarnowska</cp:lastModifiedBy>
  <cp:revision>37</cp:revision>
  <dcterms:created xsi:type="dcterms:W3CDTF">2023-04-06T10:40:40Z</dcterms:created>
  <dcterms:modified xsi:type="dcterms:W3CDTF">2024-05-09T09:28:57Z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  <property fmtid="{D5CDD505-2E9C-101B-9397-08002B2CF9AE}" pid="3" name="MediaServiceImageTags">
    <vt:lpwstr/>
  </property>
</Properties>
</file>